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62" r:id="rId5"/>
    <p:sldId id="261" r:id="rId6"/>
    <p:sldId id="263" r:id="rId7"/>
    <p:sldId id="264" r:id="rId8"/>
    <p:sldId id="265" r:id="rId9"/>
    <p:sldId id="266" r:id="rId10"/>
    <p:sldId id="258"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199C5B-4D11-4D21-9B5D-7F24D2258BB3}" v="23" dt="2023-10-02T15:47:13.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53603" autoAdjust="0"/>
  </p:normalViewPr>
  <p:slideViewPr>
    <p:cSldViewPr snapToGrid="0">
      <p:cViewPr varScale="1">
        <p:scale>
          <a:sx n="61" d="100"/>
          <a:sy n="61" d="100"/>
        </p:scale>
        <p:origin x="24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queline Grout (MLCSU)" userId="14fc6ae9-4475-4ca1-a9ab-0b327b3dfbf9" providerId="ADAL" clId="{C0199C5B-4D11-4D21-9B5D-7F24D2258BB3}"/>
    <pc:docChg chg="undo custSel addSld modSld">
      <pc:chgData name="Jacqueline Grout (MLCSU)" userId="14fc6ae9-4475-4ca1-a9ab-0b327b3dfbf9" providerId="ADAL" clId="{C0199C5B-4D11-4D21-9B5D-7F24D2258BB3}" dt="2023-10-02T15:47:05.569" v="191" actId="478"/>
      <pc:docMkLst>
        <pc:docMk/>
      </pc:docMkLst>
      <pc:sldChg chg="addSp delSp modSp mod">
        <pc:chgData name="Jacqueline Grout (MLCSU)" userId="14fc6ae9-4475-4ca1-a9ab-0b327b3dfbf9" providerId="ADAL" clId="{C0199C5B-4D11-4D21-9B5D-7F24D2258BB3}" dt="2023-10-02T07:18:52.596" v="13" actId="20577"/>
        <pc:sldMkLst>
          <pc:docMk/>
          <pc:sldMk cId="3425829989" sldId="256"/>
        </pc:sldMkLst>
        <pc:spChg chg="mod">
          <ac:chgData name="Jacqueline Grout (MLCSU)" userId="14fc6ae9-4475-4ca1-a9ab-0b327b3dfbf9" providerId="ADAL" clId="{C0199C5B-4D11-4D21-9B5D-7F24D2258BB3}" dt="2023-10-02T07:18:52.596" v="13" actId="20577"/>
          <ac:spMkLst>
            <pc:docMk/>
            <pc:sldMk cId="3425829989" sldId="256"/>
            <ac:spMk id="2" creationId="{1CFEE3FD-CAA2-372E-76FA-1352575EDBB7}"/>
          </ac:spMkLst>
        </pc:spChg>
        <pc:spChg chg="del">
          <ac:chgData name="Jacqueline Grout (MLCSU)" userId="14fc6ae9-4475-4ca1-a9ab-0b327b3dfbf9" providerId="ADAL" clId="{C0199C5B-4D11-4D21-9B5D-7F24D2258BB3}" dt="2023-10-02T07:17:58.218" v="0" actId="478"/>
          <ac:spMkLst>
            <pc:docMk/>
            <pc:sldMk cId="3425829989" sldId="256"/>
            <ac:spMk id="3" creationId="{0CB7C559-DAB8-D3AA-632E-3C5D354EC03B}"/>
          </ac:spMkLst>
        </pc:spChg>
        <pc:spChg chg="add del mod">
          <ac:chgData name="Jacqueline Grout (MLCSU)" userId="14fc6ae9-4475-4ca1-a9ab-0b327b3dfbf9" providerId="ADAL" clId="{C0199C5B-4D11-4D21-9B5D-7F24D2258BB3}" dt="2023-10-02T07:18:04.292" v="1" actId="478"/>
          <ac:spMkLst>
            <pc:docMk/>
            <pc:sldMk cId="3425829989" sldId="256"/>
            <ac:spMk id="5" creationId="{AECAF4F7-C624-0094-9DE9-A6BD684DA0EE}"/>
          </ac:spMkLst>
        </pc:spChg>
        <pc:spChg chg="mod">
          <ac:chgData name="Jacqueline Grout (MLCSU)" userId="14fc6ae9-4475-4ca1-a9ab-0b327b3dfbf9" providerId="ADAL" clId="{C0199C5B-4D11-4D21-9B5D-7F24D2258BB3}" dt="2023-10-02T07:18:15.724" v="5" actId="1076"/>
          <ac:spMkLst>
            <pc:docMk/>
            <pc:sldMk cId="3425829989" sldId="256"/>
            <ac:spMk id="6" creationId="{5AD29EC6-0281-06A9-7291-61515BF9B175}"/>
          </ac:spMkLst>
        </pc:spChg>
      </pc:sldChg>
      <pc:sldChg chg="modNotesTx">
        <pc:chgData name="Jacqueline Grout (MLCSU)" userId="14fc6ae9-4475-4ca1-a9ab-0b327b3dfbf9" providerId="ADAL" clId="{C0199C5B-4D11-4D21-9B5D-7F24D2258BB3}" dt="2023-10-02T07:20:47.863" v="21" actId="20577"/>
        <pc:sldMkLst>
          <pc:docMk/>
          <pc:sldMk cId="4281016235" sldId="257"/>
        </pc:sldMkLst>
      </pc:sldChg>
      <pc:sldChg chg="modSp mod modNotesTx">
        <pc:chgData name="Jacqueline Grout (MLCSU)" userId="14fc6ae9-4475-4ca1-a9ab-0b327b3dfbf9" providerId="ADAL" clId="{C0199C5B-4D11-4D21-9B5D-7F24D2258BB3}" dt="2023-10-02T07:20:30.975" v="18" actId="20577"/>
        <pc:sldMkLst>
          <pc:docMk/>
          <pc:sldMk cId="3398159100" sldId="258"/>
        </pc:sldMkLst>
        <pc:spChg chg="mod">
          <ac:chgData name="Jacqueline Grout (MLCSU)" userId="14fc6ae9-4475-4ca1-a9ab-0b327b3dfbf9" providerId="ADAL" clId="{C0199C5B-4D11-4D21-9B5D-7F24D2258BB3}" dt="2023-10-02T07:20:14.986" v="15" actId="1076"/>
          <ac:spMkLst>
            <pc:docMk/>
            <pc:sldMk cId="3398159100" sldId="258"/>
            <ac:spMk id="3" creationId="{4E8FD29D-DD40-28D2-986B-01F9F57899E7}"/>
          </ac:spMkLst>
        </pc:spChg>
      </pc:sldChg>
      <pc:sldChg chg="delSp modSp mod">
        <pc:chgData name="Jacqueline Grout (MLCSU)" userId="14fc6ae9-4475-4ca1-a9ab-0b327b3dfbf9" providerId="ADAL" clId="{C0199C5B-4D11-4D21-9B5D-7F24D2258BB3}" dt="2023-10-02T15:47:05.569" v="191" actId="478"/>
        <pc:sldMkLst>
          <pc:docMk/>
          <pc:sldMk cId="963424192" sldId="259"/>
        </pc:sldMkLst>
        <pc:spChg chg="mod">
          <ac:chgData name="Jacqueline Grout (MLCSU)" userId="14fc6ae9-4475-4ca1-a9ab-0b327b3dfbf9" providerId="ADAL" clId="{C0199C5B-4D11-4D21-9B5D-7F24D2258BB3}" dt="2023-10-02T09:42:45.431" v="162" actId="20577"/>
          <ac:spMkLst>
            <pc:docMk/>
            <pc:sldMk cId="963424192" sldId="259"/>
            <ac:spMk id="5" creationId="{3414E625-920F-3338-0293-09E974082371}"/>
          </ac:spMkLst>
        </pc:spChg>
        <pc:picChg chg="del">
          <ac:chgData name="Jacqueline Grout (MLCSU)" userId="14fc6ae9-4475-4ca1-a9ab-0b327b3dfbf9" providerId="ADAL" clId="{C0199C5B-4D11-4D21-9B5D-7F24D2258BB3}" dt="2023-10-02T15:47:05.569" v="191" actId="478"/>
          <ac:picMkLst>
            <pc:docMk/>
            <pc:sldMk cId="963424192" sldId="259"/>
            <ac:picMk id="7" creationId="{C0AD5B7B-332B-E3ED-302C-5C06FECB7E22}"/>
          </ac:picMkLst>
        </pc:picChg>
      </pc:sldChg>
      <pc:sldChg chg="addSp modSp new mod modNotesTx">
        <pc:chgData name="Jacqueline Grout (MLCSU)" userId="14fc6ae9-4475-4ca1-a9ab-0b327b3dfbf9" providerId="ADAL" clId="{C0199C5B-4D11-4D21-9B5D-7F24D2258BB3}" dt="2023-10-02T09:43:01.578" v="164" actId="167"/>
        <pc:sldMkLst>
          <pc:docMk/>
          <pc:sldMk cId="1892407954" sldId="260"/>
        </pc:sldMkLst>
        <pc:picChg chg="add">
          <ac:chgData name="Jacqueline Grout (MLCSU)" userId="14fc6ae9-4475-4ca1-a9ab-0b327b3dfbf9" providerId="ADAL" clId="{C0199C5B-4D11-4D21-9B5D-7F24D2258BB3}" dt="2023-10-02T07:36:42.020" v="23" actId="22"/>
          <ac:picMkLst>
            <pc:docMk/>
            <pc:sldMk cId="1892407954" sldId="260"/>
            <ac:picMk id="3" creationId="{9811513F-6D65-9CC0-0E2F-64F20C026E89}"/>
          </ac:picMkLst>
        </pc:picChg>
        <pc:picChg chg="add ord">
          <ac:chgData name="Jacqueline Grout (MLCSU)" userId="14fc6ae9-4475-4ca1-a9ab-0b327b3dfbf9" providerId="ADAL" clId="{C0199C5B-4D11-4D21-9B5D-7F24D2258BB3}" dt="2023-10-02T09:43:01.578" v="164" actId="167"/>
          <ac:picMkLst>
            <pc:docMk/>
            <pc:sldMk cId="1892407954" sldId="260"/>
            <ac:picMk id="4" creationId="{7C319A07-F366-A4C9-B3CA-97C5EB63F369}"/>
          </ac:picMkLst>
        </pc:picChg>
      </pc:sldChg>
      <pc:sldChg chg="addSp modSp new mod modNotesTx">
        <pc:chgData name="Jacqueline Grout (MLCSU)" userId="14fc6ae9-4475-4ca1-a9ab-0b327b3dfbf9" providerId="ADAL" clId="{C0199C5B-4D11-4D21-9B5D-7F24D2258BB3}" dt="2023-10-02T11:09:01.129" v="183" actId="167"/>
        <pc:sldMkLst>
          <pc:docMk/>
          <pc:sldMk cId="161724661" sldId="261"/>
        </pc:sldMkLst>
        <pc:picChg chg="add">
          <ac:chgData name="Jacqueline Grout (MLCSU)" userId="14fc6ae9-4475-4ca1-a9ab-0b327b3dfbf9" providerId="ADAL" clId="{C0199C5B-4D11-4D21-9B5D-7F24D2258BB3}" dt="2023-10-02T10:55:21.634" v="177" actId="22"/>
          <ac:picMkLst>
            <pc:docMk/>
            <pc:sldMk cId="161724661" sldId="261"/>
            <ac:picMk id="3" creationId="{09B6C713-024A-5127-3DDF-8C26F4662F5A}"/>
          </ac:picMkLst>
        </pc:picChg>
        <pc:picChg chg="add ord">
          <ac:chgData name="Jacqueline Grout (MLCSU)" userId="14fc6ae9-4475-4ca1-a9ab-0b327b3dfbf9" providerId="ADAL" clId="{C0199C5B-4D11-4D21-9B5D-7F24D2258BB3}" dt="2023-10-02T11:09:01.129" v="183" actId="167"/>
          <ac:picMkLst>
            <pc:docMk/>
            <pc:sldMk cId="161724661" sldId="261"/>
            <ac:picMk id="4" creationId="{3692ED11-149A-9C06-E4D7-2F987D536174}"/>
          </ac:picMkLst>
        </pc:picChg>
      </pc:sldChg>
      <pc:sldChg chg="addSp modSp new mod modNotesTx">
        <pc:chgData name="Jacqueline Grout (MLCSU)" userId="14fc6ae9-4475-4ca1-a9ab-0b327b3dfbf9" providerId="ADAL" clId="{C0199C5B-4D11-4D21-9B5D-7F24D2258BB3}" dt="2023-10-02T10:45:54.004" v="176" actId="1076"/>
        <pc:sldMkLst>
          <pc:docMk/>
          <pc:sldMk cId="3476500182" sldId="262"/>
        </pc:sldMkLst>
        <pc:picChg chg="add mod">
          <ac:chgData name="Jacqueline Grout (MLCSU)" userId="14fc6ae9-4475-4ca1-a9ab-0b327b3dfbf9" providerId="ADAL" clId="{C0199C5B-4D11-4D21-9B5D-7F24D2258BB3}" dt="2023-10-02T10:45:33.253" v="172" actId="1076"/>
          <ac:picMkLst>
            <pc:docMk/>
            <pc:sldMk cId="3476500182" sldId="262"/>
            <ac:picMk id="3" creationId="{DD2F8A8C-0E58-111F-6F59-13B0E216A567}"/>
          </ac:picMkLst>
        </pc:picChg>
        <pc:picChg chg="add ord">
          <ac:chgData name="Jacqueline Grout (MLCSU)" userId="14fc6ae9-4475-4ca1-a9ab-0b327b3dfbf9" providerId="ADAL" clId="{C0199C5B-4D11-4D21-9B5D-7F24D2258BB3}" dt="2023-10-02T09:43:08.586" v="166" actId="167"/>
          <ac:picMkLst>
            <pc:docMk/>
            <pc:sldMk cId="3476500182" sldId="262"/>
            <ac:picMk id="4" creationId="{D4B0F79C-FFF3-7631-5990-45DCC1B3FB9A}"/>
          </ac:picMkLst>
        </pc:picChg>
        <pc:picChg chg="add mod">
          <ac:chgData name="Jacqueline Grout (MLCSU)" userId="14fc6ae9-4475-4ca1-a9ab-0b327b3dfbf9" providerId="ADAL" clId="{C0199C5B-4D11-4D21-9B5D-7F24D2258BB3}" dt="2023-10-02T10:45:54.004" v="176" actId="1076"/>
          <ac:picMkLst>
            <pc:docMk/>
            <pc:sldMk cId="3476500182" sldId="262"/>
            <ac:picMk id="6" creationId="{5A0741E7-F0FF-A9E4-95B8-B206D16186BF}"/>
          </ac:picMkLst>
        </pc:picChg>
      </pc:sldChg>
      <pc:sldChg chg="addSp modSp new mod modNotesTx">
        <pc:chgData name="Jacqueline Grout (MLCSU)" userId="14fc6ae9-4475-4ca1-a9ab-0b327b3dfbf9" providerId="ADAL" clId="{C0199C5B-4D11-4D21-9B5D-7F24D2258BB3}" dt="2023-10-02T11:09:08.697" v="185" actId="167"/>
        <pc:sldMkLst>
          <pc:docMk/>
          <pc:sldMk cId="3735283886" sldId="263"/>
        </pc:sldMkLst>
        <pc:picChg chg="add">
          <ac:chgData name="Jacqueline Grout (MLCSU)" userId="14fc6ae9-4475-4ca1-a9ab-0b327b3dfbf9" providerId="ADAL" clId="{C0199C5B-4D11-4D21-9B5D-7F24D2258BB3}" dt="2023-10-02T10:56:49.806" v="178" actId="22"/>
          <ac:picMkLst>
            <pc:docMk/>
            <pc:sldMk cId="3735283886" sldId="263"/>
            <ac:picMk id="3" creationId="{C411EBA3-CDC0-E71C-7DAC-9D52EF6CC377}"/>
          </ac:picMkLst>
        </pc:picChg>
        <pc:picChg chg="add ord">
          <ac:chgData name="Jacqueline Grout (MLCSU)" userId="14fc6ae9-4475-4ca1-a9ab-0b327b3dfbf9" providerId="ADAL" clId="{C0199C5B-4D11-4D21-9B5D-7F24D2258BB3}" dt="2023-10-02T11:09:08.697" v="185" actId="167"/>
          <ac:picMkLst>
            <pc:docMk/>
            <pc:sldMk cId="3735283886" sldId="263"/>
            <ac:picMk id="4" creationId="{42175CFF-85A7-27EB-BD4D-F21F477EEC59}"/>
          </ac:picMkLst>
        </pc:picChg>
      </pc:sldChg>
      <pc:sldChg chg="addSp modSp new mod modNotesTx">
        <pc:chgData name="Jacqueline Grout (MLCSU)" userId="14fc6ae9-4475-4ca1-a9ab-0b327b3dfbf9" providerId="ADAL" clId="{C0199C5B-4D11-4D21-9B5D-7F24D2258BB3}" dt="2023-10-02T11:09:15.608" v="187" actId="167"/>
        <pc:sldMkLst>
          <pc:docMk/>
          <pc:sldMk cId="2075818354" sldId="264"/>
        </pc:sldMkLst>
        <pc:picChg chg="add">
          <ac:chgData name="Jacqueline Grout (MLCSU)" userId="14fc6ae9-4475-4ca1-a9ab-0b327b3dfbf9" providerId="ADAL" clId="{C0199C5B-4D11-4D21-9B5D-7F24D2258BB3}" dt="2023-10-02T11:05:56.701" v="179" actId="22"/>
          <ac:picMkLst>
            <pc:docMk/>
            <pc:sldMk cId="2075818354" sldId="264"/>
            <ac:picMk id="3" creationId="{18B245D2-1D48-AFDF-E66F-83B976D0E751}"/>
          </ac:picMkLst>
        </pc:picChg>
        <pc:picChg chg="add ord">
          <ac:chgData name="Jacqueline Grout (MLCSU)" userId="14fc6ae9-4475-4ca1-a9ab-0b327b3dfbf9" providerId="ADAL" clId="{C0199C5B-4D11-4D21-9B5D-7F24D2258BB3}" dt="2023-10-02T11:09:15.608" v="187" actId="167"/>
          <ac:picMkLst>
            <pc:docMk/>
            <pc:sldMk cId="2075818354" sldId="264"/>
            <ac:picMk id="4" creationId="{AB548E95-46C6-F63D-C38E-3B0A5609095F}"/>
          </ac:picMkLst>
        </pc:picChg>
      </pc:sldChg>
      <pc:sldChg chg="addSp new modNotesTx">
        <pc:chgData name="Jacqueline Grout (MLCSU)" userId="14fc6ae9-4475-4ca1-a9ab-0b327b3dfbf9" providerId="ADAL" clId="{C0199C5B-4D11-4D21-9B5D-7F24D2258BB3}" dt="2023-10-02T11:22:50.826" v="189"/>
        <pc:sldMkLst>
          <pc:docMk/>
          <pc:sldMk cId="596331849" sldId="265"/>
        </pc:sldMkLst>
        <pc:picChg chg="add">
          <ac:chgData name="Jacqueline Grout (MLCSU)" userId="14fc6ae9-4475-4ca1-a9ab-0b327b3dfbf9" providerId="ADAL" clId="{C0199C5B-4D11-4D21-9B5D-7F24D2258BB3}" dt="2023-10-02T11:09:19.445" v="188"/>
          <ac:picMkLst>
            <pc:docMk/>
            <pc:sldMk cId="596331849" sldId="265"/>
            <ac:picMk id="2" creationId="{684AD494-A134-9DF8-7DF6-732C54711AD0}"/>
          </ac:picMkLst>
        </pc:picChg>
      </pc:sldChg>
      <pc:sldChg chg="new modNotesTx">
        <pc:chgData name="Jacqueline Grout (MLCSU)" userId="14fc6ae9-4475-4ca1-a9ab-0b327b3dfbf9" providerId="ADAL" clId="{C0199C5B-4D11-4D21-9B5D-7F24D2258BB3}" dt="2023-10-02T11:34:51.271" v="190"/>
        <pc:sldMkLst>
          <pc:docMk/>
          <pc:sldMk cId="2090539840"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E4906-142D-4948-91FB-D59E09366B15}" type="datetimeFigureOut">
              <a:rPr lang="en-GB" smtClean="0"/>
              <a:t>02/10/2023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17701-98DB-42E6-89C8-2966069D47C1}" type="slidenum">
              <a:rPr lang="en-GB" smtClean="0"/>
              <a:t>‹#›</a:t>
            </a:fld>
            <a:endParaRPr lang="en-GB"/>
          </a:p>
        </p:txBody>
      </p:sp>
    </p:spTree>
    <p:extLst>
      <p:ext uri="{BB962C8B-B14F-4D97-AF65-F5344CB8AC3E}">
        <p14:creationId xmlns:p14="http://schemas.microsoft.com/office/powerpoint/2010/main" val="344013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popularity of webinars and similar online events has increased in the last few years, but for an analyst involved in hosting, the lack of quality and accurate data about participation in the event was infuriating.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a:effectLst/>
                <a:latin typeface="Calibri" panose="020F0502020204030204" pitchFamily="34" charset="0"/>
                <a:ea typeface="Calibri" panose="020F0502020204030204" pitchFamily="34" charset="0"/>
                <a:cs typeface="Times New Roman" panose="02020603050405020304" pitchFamily="18" charset="0"/>
              </a:rPr>
              <a:t>This project started life with frustration in a spreadsheet, moving to a simple script in R.</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3F17701-98DB-42E6-89C8-2966069D47C1}" type="slidenum">
              <a:rPr lang="en-GB" smtClean="0"/>
              <a:t>2</a:t>
            </a:fld>
            <a:endParaRPr lang="en-GB"/>
          </a:p>
        </p:txBody>
      </p:sp>
    </p:spTree>
    <p:extLst>
      <p:ext uri="{BB962C8B-B14F-4D97-AF65-F5344CB8AC3E}">
        <p14:creationId xmlns:p14="http://schemas.microsoft.com/office/powerpoint/2010/main" val="93694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Mess in the spreadsheet exported by teams</a:t>
            </a:r>
          </a:p>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3</a:t>
            </a:fld>
            <a:endParaRPr lang="en-GB"/>
          </a:p>
        </p:txBody>
      </p:sp>
    </p:spTree>
    <p:extLst>
      <p:ext uri="{BB962C8B-B14F-4D97-AF65-F5344CB8AC3E}">
        <p14:creationId xmlns:p14="http://schemas.microsoft.com/office/powerpoint/2010/main" val="3686857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Wrote about 70 lines of code to get to this</a:t>
            </a:r>
          </a:p>
        </p:txBody>
      </p:sp>
      <p:sp>
        <p:nvSpPr>
          <p:cNvPr id="4" name="Slide Number Placeholder 3"/>
          <p:cNvSpPr>
            <a:spLocks noGrp="1"/>
          </p:cNvSpPr>
          <p:nvPr>
            <p:ph type="sldNum" sz="quarter" idx="5"/>
          </p:nvPr>
        </p:nvSpPr>
        <p:spPr/>
        <p:txBody>
          <a:bodyPr/>
          <a:lstStyle/>
          <a:p>
            <a:fld id="{E3F17701-98DB-42E6-89C8-2966069D47C1}" type="slidenum">
              <a:rPr lang="en-GB" smtClean="0"/>
              <a:t>4</a:t>
            </a:fld>
            <a:endParaRPr lang="en-GB"/>
          </a:p>
        </p:txBody>
      </p:sp>
    </p:spTree>
    <p:extLst>
      <p:ext uri="{BB962C8B-B14F-4D97-AF65-F5344CB8AC3E}">
        <p14:creationId xmlns:p14="http://schemas.microsoft.com/office/powerpoint/2010/main" val="192911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Conversations with colleagues showed there was interest in something more and before long ideas had formed of something in Shiny and an early prototype was underway. This led to a public repository on GitHub, a demonstration to colleagues, and involvement of others; contributing issues, suggesting ideas and developments. The project has served a dual purpose, as a useful tool, and as a vehicle from which to practice collaborating via GitHub.</a:t>
            </a:r>
          </a:p>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5</a:t>
            </a:fld>
            <a:endParaRPr lang="en-GB"/>
          </a:p>
        </p:txBody>
      </p:sp>
    </p:spTree>
    <p:extLst>
      <p:ext uri="{BB962C8B-B14F-4D97-AF65-F5344CB8AC3E}">
        <p14:creationId xmlns:p14="http://schemas.microsoft.com/office/powerpoint/2010/main" val="305389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6</a:t>
            </a:fld>
            <a:endParaRPr lang="en-GB"/>
          </a:p>
        </p:txBody>
      </p:sp>
    </p:spTree>
    <p:extLst>
      <p:ext uri="{BB962C8B-B14F-4D97-AF65-F5344CB8AC3E}">
        <p14:creationId xmlns:p14="http://schemas.microsoft.com/office/powerpoint/2010/main" val="269967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7</a:t>
            </a:fld>
            <a:endParaRPr lang="en-GB"/>
          </a:p>
        </p:txBody>
      </p:sp>
    </p:spTree>
    <p:extLst>
      <p:ext uri="{BB962C8B-B14F-4D97-AF65-F5344CB8AC3E}">
        <p14:creationId xmlns:p14="http://schemas.microsoft.com/office/powerpoint/2010/main" val="249247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far we now have a Shiny app with functionality that allows selection of the attendee engagement report from a MS Teams Live Event, auto determines the date and timings of the event and generates statistics and chart presentations such as how many attended, how long they attended for, method of attending, promptness, and a survival analysis. It is also possible to export the cleaned up and organised attendance data, and to export presentations for use in project reports.</a:t>
            </a:r>
          </a:p>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8</a:t>
            </a:fld>
            <a:endParaRPr lang="en-GB"/>
          </a:p>
        </p:txBody>
      </p:sp>
    </p:spTree>
    <p:extLst>
      <p:ext uri="{BB962C8B-B14F-4D97-AF65-F5344CB8AC3E}">
        <p14:creationId xmlns:p14="http://schemas.microsoft.com/office/powerpoint/2010/main" val="227394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GitHub issues still include a number of suggestions for additional functionality and code improvements. So, if this project is of use and interest to you and you’re looking to develop your GitHub collaboration skills then watch this talk, visit the repository on GitHub and join in the fun.</a:t>
            </a:r>
          </a:p>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9</a:t>
            </a:fld>
            <a:endParaRPr lang="en-GB"/>
          </a:p>
        </p:txBody>
      </p:sp>
    </p:spTree>
    <p:extLst>
      <p:ext uri="{BB962C8B-B14F-4D97-AF65-F5344CB8AC3E}">
        <p14:creationId xmlns:p14="http://schemas.microsoft.com/office/powerpoint/2010/main" val="4225736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3F17701-98DB-42E6-89C8-2966069D47C1}" type="slidenum">
              <a:rPr lang="en-GB" smtClean="0"/>
              <a:t>10</a:t>
            </a:fld>
            <a:endParaRPr lang="en-GB"/>
          </a:p>
        </p:txBody>
      </p:sp>
    </p:spTree>
    <p:extLst>
      <p:ext uri="{BB962C8B-B14F-4D97-AF65-F5344CB8AC3E}">
        <p14:creationId xmlns:p14="http://schemas.microsoft.com/office/powerpoint/2010/main" val="4294564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DCD3-193E-23EB-B38D-B8809B101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89490C-FB5B-917C-ADF9-9494112955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106CD2-F09C-881D-329C-7603BEDD8F38}"/>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6044E860-3EF7-40B8-317E-C9BEBD98A2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A3A111-B175-4BC7-0EA2-6DF75EA2E14C}"/>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3247212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CD15-9C5D-BEED-8852-E7909C8EF48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818D24-E41C-AB0E-4D48-8BB7946AB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2FFE06-7E2A-88F9-6868-25D75E651647}"/>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C223990F-19CE-06F3-2DDF-178EC439A9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177BF7-FF07-2E36-BC73-11EB7325B602}"/>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196641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C49D7C-49DD-CEAD-39BB-C4873C1031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DA55809-7B9E-F49E-008F-F38255A853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893ED6-D464-2808-C727-21C8B9A2DBC0}"/>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E99F17B4-41EA-074B-A2A5-0980CCA820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0E80BE-13BE-4EEC-DAB8-4BBDF1A7B0F4}"/>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427920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B135-60BC-648D-3A93-B5CADFEF43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21BF5A-03F1-F633-CACA-10A71AA6B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62B31C-3CFC-EF77-E382-461217A8AB38}"/>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37873E8A-76CC-4808-FF95-2430B5ADE3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2B09B6-EAC9-DA8D-7D55-24E1FB9F1DE7}"/>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311721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8277-0F5A-1CB8-DE8C-BB014BD0C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1DADB23-4984-7DE2-5E84-FFF27C1E7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FD5422-C49F-A689-DC9C-4BFFEF1477AD}"/>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659E4707-D03C-FCC0-239F-230767E78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E697E9-AA68-86DE-95B6-4C4DEF0323E3}"/>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634769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BF9D-F50E-F029-609B-CC685C922A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3BF00D-58F0-3536-5D43-A617D434E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170521-C983-28A3-6AD6-25B764CBFD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49131CF-7FE4-09EC-EDF9-399FC8DEFF27}"/>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6" name="Footer Placeholder 5">
            <a:extLst>
              <a:ext uri="{FF2B5EF4-FFF2-40B4-BE49-F238E27FC236}">
                <a16:creationId xmlns:a16="http://schemas.microsoft.com/office/drawing/2014/main" id="{5C2CF2F7-CB12-0952-0870-5DE0B90168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24970DB-230F-51C1-1301-684A5FEE51A7}"/>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358608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3402-4007-67CC-2D14-07180B33F7D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33B085-D8A6-0629-F245-2C7CD90F9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622383-2905-B966-3725-B319689BF0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B1CD35-70BD-B1D1-4A19-CD09E9265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1A412B-A431-9F42-E5CD-9C48704981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BE8521-8338-CF76-CDDB-28576FD2059A}"/>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8" name="Footer Placeholder 7">
            <a:extLst>
              <a:ext uri="{FF2B5EF4-FFF2-40B4-BE49-F238E27FC236}">
                <a16:creationId xmlns:a16="http://schemas.microsoft.com/office/drawing/2014/main" id="{EDD4749E-ED4C-6893-06EF-0CFA428ACC1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1FD0454-28B8-4D07-3223-3B34E40FA70B}"/>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2283050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C816-0F69-2A1C-954B-A478D6AC9F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1F0F1E8-31C3-5B21-E5BD-F19E19A1ACD3}"/>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4" name="Footer Placeholder 3">
            <a:extLst>
              <a:ext uri="{FF2B5EF4-FFF2-40B4-BE49-F238E27FC236}">
                <a16:creationId xmlns:a16="http://schemas.microsoft.com/office/drawing/2014/main" id="{08D8F95B-2535-39AB-16DF-D93D06C4D2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ACC1C10-EC31-34CA-F7CA-42FCD70F338D}"/>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279713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E8A67-9091-F097-CEEE-43B6CC206C37}"/>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3" name="Footer Placeholder 2">
            <a:extLst>
              <a:ext uri="{FF2B5EF4-FFF2-40B4-BE49-F238E27FC236}">
                <a16:creationId xmlns:a16="http://schemas.microsoft.com/office/drawing/2014/main" id="{B85B7B52-473B-FE5C-0708-75F546FAF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F893A2-F013-73C4-0AE4-BA7B6BAFE80A}"/>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3089244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31C5-23F9-F18B-898D-DE9A6D25C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12F64A-992C-3757-C7D2-51AFAADC3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A927B5D-5B35-F034-4967-FDEF34429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45B8D-72DA-3325-C951-478A9093C62D}"/>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6" name="Footer Placeholder 5">
            <a:extLst>
              <a:ext uri="{FF2B5EF4-FFF2-40B4-BE49-F238E27FC236}">
                <a16:creationId xmlns:a16="http://schemas.microsoft.com/office/drawing/2014/main" id="{70609DB9-9323-183C-A5B7-4AA71F09DF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338714-575D-BA5D-618B-B72D05C9CEC3}"/>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14643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0A15-7962-066D-B99B-AF2CC4FAA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DC48D92-A5F6-F694-C183-1C1B8320B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5ECDDBD-EF33-F272-5E56-02BD8AB65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BE7694-78AF-E63F-22E9-C0CF32AD62EE}"/>
              </a:ext>
            </a:extLst>
          </p:cNvPr>
          <p:cNvSpPr>
            <a:spLocks noGrp="1"/>
          </p:cNvSpPr>
          <p:nvPr>
            <p:ph type="dt" sz="half" idx="10"/>
          </p:nvPr>
        </p:nvSpPr>
        <p:spPr/>
        <p:txBody>
          <a:bodyPr/>
          <a:lstStyle/>
          <a:p>
            <a:fld id="{60699571-277C-4443-8CC1-A4C414CBE504}" type="datetimeFigureOut">
              <a:rPr lang="en-GB" smtClean="0"/>
              <a:t>02/10/2023</a:t>
            </a:fld>
            <a:endParaRPr lang="en-GB"/>
          </a:p>
        </p:txBody>
      </p:sp>
      <p:sp>
        <p:nvSpPr>
          <p:cNvPr id="6" name="Footer Placeholder 5">
            <a:extLst>
              <a:ext uri="{FF2B5EF4-FFF2-40B4-BE49-F238E27FC236}">
                <a16:creationId xmlns:a16="http://schemas.microsoft.com/office/drawing/2014/main" id="{CF5AB3BC-F93D-E5D1-8AAC-6571EF646A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208B79-8D39-D8D8-7DED-07525187DFA9}"/>
              </a:ext>
            </a:extLst>
          </p:cNvPr>
          <p:cNvSpPr>
            <a:spLocks noGrp="1"/>
          </p:cNvSpPr>
          <p:nvPr>
            <p:ph type="sldNum" sz="quarter" idx="12"/>
          </p:nvPr>
        </p:nvSpPr>
        <p:spPr/>
        <p:txBody>
          <a:bodyPr/>
          <a:lstStyle/>
          <a:p>
            <a:fld id="{75F3E98C-9F03-44F5-8DA9-5EEF87E3C1FF}" type="slidenum">
              <a:rPr lang="en-GB" smtClean="0"/>
              <a:t>‹#›</a:t>
            </a:fld>
            <a:endParaRPr lang="en-GB"/>
          </a:p>
        </p:txBody>
      </p:sp>
    </p:spTree>
    <p:extLst>
      <p:ext uri="{BB962C8B-B14F-4D97-AF65-F5344CB8AC3E}">
        <p14:creationId xmlns:p14="http://schemas.microsoft.com/office/powerpoint/2010/main" val="384319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8BFC8B-B4F4-D91D-0EC8-CAF2E8B05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959306-DE94-93C0-C3F6-0FC0B93AA7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F815C-F7B5-2E4D-252F-2185B655F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699571-277C-4443-8CC1-A4C414CBE504}" type="datetimeFigureOut">
              <a:rPr lang="en-GB" smtClean="0"/>
              <a:t>02/10/2023</a:t>
            </a:fld>
            <a:endParaRPr lang="en-GB"/>
          </a:p>
        </p:txBody>
      </p:sp>
      <p:sp>
        <p:nvSpPr>
          <p:cNvPr id="5" name="Footer Placeholder 4">
            <a:extLst>
              <a:ext uri="{FF2B5EF4-FFF2-40B4-BE49-F238E27FC236}">
                <a16:creationId xmlns:a16="http://schemas.microsoft.com/office/drawing/2014/main" id="{5A11E4A0-F5B9-031D-7ED9-74A66F387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B356B6E-7CB4-EC3A-0A3E-331DC41BE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3E98C-9F03-44F5-8DA9-5EEF87E3C1FF}" type="slidenum">
              <a:rPr lang="en-GB" smtClean="0"/>
              <a:t>‹#›</a:t>
            </a:fld>
            <a:endParaRPr lang="en-GB"/>
          </a:p>
        </p:txBody>
      </p:sp>
    </p:spTree>
    <p:extLst>
      <p:ext uri="{BB962C8B-B14F-4D97-AF65-F5344CB8AC3E}">
        <p14:creationId xmlns:p14="http://schemas.microsoft.com/office/powerpoint/2010/main" val="3456904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he-Strategy-Unit/WebinarStats"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7.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jpg"/><Relationship Id="rId5" Type="http://schemas.openxmlformats.org/officeDocument/2006/relationships/image" Target="../media/image1.png"/><Relationship Id="rId10" Type="http://schemas.openxmlformats.org/officeDocument/2006/relationships/image" Target="../media/image6.jpg"/><Relationship Id="rId4" Type="http://schemas.openxmlformats.org/officeDocument/2006/relationships/notesSlide" Target="../notesSlides/notesSlide1.xml"/><Relationship Id="rId9"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D29EC6-0281-06A9-7291-61515BF9B175}"/>
              </a:ext>
            </a:extLst>
          </p:cNvPr>
          <p:cNvSpPr/>
          <p:nvPr/>
        </p:nvSpPr>
        <p:spPr>
          <a:xfrm>
            <a:off x="-1" y="0"/>
            <a:ext cx="12192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descr="A picture containing logo">
            <a:extLst>
              <a:ext uri="{FF2B5EF4-FFF2-40B4-BE49-F238E27FC236}">
                <a16:creationId xmlns:a16="http://schemas.microsoft.com/office/drawing/2014/main" id="{3BE8CE32-1B47-7875-AF81-3C477EE0F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365" y="462316"/>
            <a:ext cx="2161345" cy="1826517"/>
          </a:xfrm>
          <a:prstGeom prst="rect">
            <a:avLst/>
          </a:prstGeom>
        </p:spPr>
      </p:pic>
      <p:sp>
        <p:nvSpPr>
          <p:cNvPr id="2" name="Title 1">
            <a:extLst>
              <a:ext uri="{FF2B5EF4-FFF2-40B4-BE49-F238E27FC236}">
                <a16:creationId xmlns:a16="http://schemas.microsoft.com/office/drawing/2014/main" id="{1CFEE3FD-CAA2-372E-76FA-1352575EDBB7}"/>
              </a:ext>
            </a:extLst>
          </p:cNvPr>
          <p:cNvSpPr>
            <a:spLocks noGrp="1"/>
          </p:cNvSpPr>
          <p:nvPr>
            <p:ph type="ctrTitle"/>
          </p:nvPr>
        </p:nvSpPr>
        <p:spPr>
          <a:xfrm>
            <a:off x="389614" y="2497209"/>
            <a:ext cx="11312096" cy="2387600"/>
          </a:xfrm>
        </p:spPr>
        <p:txBody>
          <a:bodyPr>
            <a:noAutofit/>
          </a:bodyPr>
          <a:lstStyle/>
          <a:p>
            <a:r>
              <a:rPr lang="en-GB" sz="4000" dirty="0">
                <a:solidFill>
                  <a:schemeClr val="bg1"/>
                </a:solidFill>
              </a:rPr>
              <a:t>Getting started with collaboration on GitHub:</a:t>
            </a:r>
            <a:br>
              <a:rPr lang="en-GB" sz="4000" dirty="0">
                <a:solidFill>
                  <a:schemeClr val="bg1"/>
                </a:solidFill>
              </a:rPr>
            </a:br>
            <a:br>
              <a:rPr lang="en-GB" sz="4000" dirty="0">
                <a:solidFill>
                  <a:schemeClr val="bg1"/>
                </a:solidFill>
              </a:rPr>
            </a:br>
            <a:r>
              <a:rPr lang="en-GB" sz="4000" dirty="0">
                <a:solidFill>
                  <a:schemeClr val="bg1"/>
                </a:solidFill>
              </a:rPr>
              <a:t> Crunching webinar attendance data with R and Shiny</a:t>
            </a:r>
          </a:p>
        </p:txBody>
      </p:sp>
    </p:spTree>
    <p:extLst>
      <p:ext uri="{BB962C8B-B14F-4D97-AF65-F5344CB8AC3E}">
        <p14:creationId xmlns:p14="http://schemas.microsoft.com/office/powerpoint/2010/main" val="3425829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8FD29D-DD40-28D2-986B-01F9F57899E7}"/>
              </a:ext>
            </a:extLst>
          </p:cNvPr>
          <p:cNvSpPr/>
          <p:nvPr/>
        </p:nvSpPr>
        <p:spPr>
          <a:xfrm>
            <a:off x="-1" y="0"/>
            <a:ext cx="12192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4" name="Picture 3" descr="A picture containing logo">
            <a:extLst>
              <a:ext uri="{FF2B5EF4-FFF2-40B4-BE49-F238E27FC236}">
                <a16:creationId xmlns:a16="http://schemas.microsoft.com/office/drawing/2014/main" id="{C0172109-F9D1-0702-5031-538B3B13D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365" y="462316"/>
            <a:ext cx="2161345" cy="1826517"/>
          </a:xfrm>
          <a:prstGeom prst="rect">
            <a:avLst/>
          </a:prstGeom>
        </p:spPr>
      </p:pic>
      <p:sp>
        <p:nvSpPr>
          <p:cNvPr id="2" name="TextBox 1">
            <a:extLst>
              <a:ext uri="{FF2B5EF4-FFF2-40B4-BE49-F238E27FC236}">
                <a16:creationId xmlns:a16="http://schemas.microsoft.com/office/drawing/2014/main" id="{4F919AC4-BE92-E2EF-3206-75FA3C158150}"/>
              </a:ext>
            </a:extLst>
          </p:cNvPr>
          <p:cNvSpPr txBox="1"/>
          <p:nvPr/>
        </p:nvSpPr>
        <p:spPr>
          <a:xfrm>
            <a:off x="780176" y="293615"/>
            <a:ext cx="10863743" cy="646331"/>
          </a:xfrm>
          <a:prstGeom prst="rect">
            <a:avLst/>
          </a:prstGeom>
          <a:noFill/>
        </p:spPr>
        <p:txBody>
          <a:bodyPr wrap="square" rtlCol="0">
            <a:spAutoFit/>
          </a:bodyPr>
          <a:lstStyle/>
          <a:p>
            <a:pPr algn="ctr"/>
            <a:r>
              <a:rPr lang="en-GB" sz="3600" dirty="0">
                <a:solidFill>
                  <a:schemeClr val="bg1"/>
                </a:solidFill>
              </a:rPr>
              <a:t>Questions</a:t>
            </a:r>
          </a:p>
        </p:txBody>
      </p:sp>
      <p:sp>
        <p:nvSpPr>
          <p:cNvPr id="5" name="TextBox 4">
            <a:extLst>
              <a:ext uri="{FF2B5EF4-FFF2-40B4-BE49-F238E27FC236}">
                <a16:creationId xmlns:a16="http://schemas.microsoft.com/office/drawing/2014/main" id="{FFC4A660-F3E9-FAA4-D139-38F14A495A5C}"/>
              </a:ext>
            </a:extLst>
          </p:cNvPr>
          <p:cNvSpPr txBox="1"/>
          <p:nvPr/>
        </p:nvSpPr>
        <p:spPr>
          <a:xfrm>
            <a:off x="1012272" y="1987433"/>
            <a:ext cx="10167456" cy="286232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What would be useful statistics to calculate from the data?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What would be useful chart presentations of the data?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What other functionality would be helpful?</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Does anyone know how to make fancy dashboard style blocks containing data in shiny, but without </a:t>
            </a:r>
            <a:r>
              <a:rPr lang="en-GB" dirty="0" err="1">
                <a:solidFill>
                  <a:schemeClr val="bg1"/>
                </a:solidFill>
              </a:rPr>
              <a:t>shinydashboard</a:t>
            </a:r>
            <a:r>
              <a:rPr lang="en-GB" dirty="0">
                <a:solidFill>
                  <a:schemeClr val="bg1"/>
                </a:solidFill>
              </a:rPr>
              <a:t>, or maybe it has to be re-written and use </a:t>
            </a:r>
            <a:r>
              <a:rPr lang="en-GB" dirty="0" err="1">
                <a:solidFill>
                  <a:schemeClr val="bg1"/>
                </a:solidFill>
              </a:rPr>
              <a:t>shinydashboard</a:t>
            </a:r>
            <a:r>
              <a:rPr lang="en-GB" dirty="0">
                <a:solidFill>
                  <a:schemeClr val="bg1"/>
                </a:solidFill>
              </a:rPr>
              <a:t>?</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Does anyone want to help with the project? (otherwise I might get bored and never finish it!)</a:t>
            </a:r>
          </a:p>
        </p:txBody>
      </p:sp>
    </p:spTree>
    <p:extLst>
      <p:ext uri="{BB962C8B-B14F-4D97-AF65-F5344CB8AC3E}">
        <p14:creationId xmlns:p14="http://schemas.microsoft.com/office/powerpoint/2010/main" val="339815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BCB650-D5E3-ED66-C59F-FCAD04C18257}"/>
              </a:ext>
            </a:extLst>
          </p:cNvPr>
          <p:cNvSpPr/>
          <p:nvPr/>
        </p:nvSpPr>
        <p:spPr>
          <a:xfrm>
            <a:off x="-1" y="0"/>
            <a:ext cx="12192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 name="Picture 2" descr="A picture containing logo">
            <a:extLst>
              <a:ext uri="{FF2B5EF4-FFF2-40B4-BE49-F238E27FC236}">
                <a16:creationId xmlns:a16="http://schemas.microsoft.com/office/drawing/2014/main" id="{9054E908-7AE5-E7F4-8A66-87C3B4C79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365" y="462316"/>
            <a:ext cx="2161345" cy="1826517"/>
          </a:xfrm>
          <a:prstGeom prst="rect">
            <a:avLst/>
          </a:prstGeom>
        </p:spPr>
      </p:pic>
      <p:sp>
        <p:nvSpPr>
          <p:cNvPr id="4" name="TextBox 3">
            <a:extLst>
              <a:ext uri="{FF2B5EF4-FFF2-40B4-BE49-F238E27FC236}">
                <a16:creationId xmlns:a16="http://schemas.microsoft.com/office/drawing/2014/main" id="{CB4F6F4B-636E-3F3A-EA4A-19F6E34736CC}"/>
              </a:ext>
            </a:extLst>
          </p:cNvPr>
          <p:cNvSpPr txBox="1"/>
          <p:nvPr/>
        </p:nvSpPr>
        <p:spPr>
          <a:xfrm>
            <a:off x="490290" y="377396"/>
            <a:ext cx="8271545" cy="646331"/>
          </a:xfrm>
          <a:prstGeom prst="rect">
            <a:avLst/>
          </a:prstGeom>
          <a:noFill/>
        </p:spPr>
        <p:txBody>
          <a:bodyPr wrap="square" rtlCol="0">
            <a:spAutoFit/>
          </a:bodyPr>
          <a:lstStyle/>
          <a:p>
            <a:r>
              <a:rPr lang="en-GB" sz="3600" dirty="0">
                <a:solidFill>
                  <a:schemeClr val="bg1"/>
                </a:solidFill>
              </a:rPr>
              <a:t>Coffee and coding …….</a:t>
            </a:r>
          </a:p>
        </p:txBody>
      </p:sp>
      <p:sp>
        <p:nvSpPr>
          <p:cNvPr id="5" name="TextBox 4">
            <a:extLst>
              <a:ext uri="{FF2B5EF4-FFF2-40B4-BE49-F238E27FC236}">
                <a16:creationId xmlns:a16="http://schemas.microsoft.com/office/drawing/2014/main" id="{3414E625-920F-3338-0293-09E974082371}"/>
              </a:ext>
            </a:extLst>
          </p:cNvPr>
          <p:cNvSpPr txBox="1"/>
          <p:nvPr/>
        </p:nvSpPr>
        <p:spPr>
          <a:xfrm>
            <a:off x="490290" y="1127697"/>
            <a:ext cx="8086987"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It’s public on the Strategy Unit GitHub account</a:t>
            </a:r>
          </a:p>
          <a:p>
            <a:pPr marL="742950" lvl="1" indent="-285750">
              <a:buFont typeface="Arial" panose="020B0604020202020204" pitchFamily="34" charset="0"/>
              <a:buChar char="•"/>
            </a:pPr>
            <a:r>
              <a:rPr lang="en-GB" dirty="0">
                <a:solidFill>
                  <a:schemeClr val="bg1"/>
                </a:solidFill>
                <a:hlinkClick r:id="rId3"/>
              </a:rPr>
              <a:t>https://github.com/The-Strategy-Unit/WebinarStats</a:t>
            </a:r>
            <a:endParaRPr lang="en-GB" dirty="0">
              <a:solidFill>
                <a:schemeClr val="bg1"/>
              </a:solidFill>
            </a:endParaRP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It makes a nice project to practice using and collaborating on GitHub</a:t>
            </a:r>
          </a:p>
          <a:p>
            <a:pPr marL="742950" lvl="1" indent="-285750">
              <a:buFont typeface="Arial" panose="020B0604020202020204" pitchFamily="34" charset="0"/>
              <a:buChar char="•"/>
            </a:pPr>
            <a:r>
              <a:rPr lang="en-GB" dirty="0">
                <a:solidFill>
                  <a:schemeClr val="bg1"/>
                </a:solidFill>
              </a:rPr>
              <a:t>It’s a “would be nice” so no time pressure</a:t>
            </a:r>
          </a:p>
          <a:p>
            <a:pPr marL="742950" lvl="1" indent="-285750">
              <a:buFont typeface="Arial" panose="020B0604020202020204" pitchFamily="34" charset="0"/>
              <a:buChar char="•"/>
            </a:pPr>
            <a:r>
              <a:rPr lang="en-GB" dirty="0">
                <a:solidFill>
                  <a:schemeClr val="bg1"/>
                </a:solidFill>
              </a:rPr>
              <a:t>It’s not for a client project so its “low stakes”</a:t>
            </a:r>
          </a:p>
          <a:p>
            <a:pPr marL="742950" lvl="1" indent="-285750">
              <a:buFont typeface="Arial" panose="020B0604020202020204" pitchFamily="34" charset="0"/>
              <a:buChar char="•"/>
            </a:pPr>
            <a:r>
              <a:rPr lang="en-GB" dirty="0">
                <a:solidFill>
                  <a:schemeClr val="bg1"/>
                </a:solidFill>
              </a:rPr>
              <a:t>Small quick tasks to contribute</a:t>
            </a:r>
          </a:p>
          <a:p>
            <a:pPr marL="742950" lvl="1"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It demonstrates that a project is not just about “the code”</a:t>
            </a:r>
          </a:p>
        </p:txBody>
      </p:sp>
    </p:spTree>
    <p:extLst>
      <p:ext uri="{BB962C8B-B14F-4D97-AF65-F5344CB8AC3E}">
        <p14:creationId xmlns:p14="http://schemas.microsoft.com/office/powerpoint/2010/main" val="963424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BCB650-D5E3-ED66-C59F-FCAD04C18257}"/>
              </a:ext>
            </a:extLst>
          </p:cNvPr>
          <p:cNvSpPr/>
          <p:nvPr/>
        </p:nvSpPr>
        <p:spPr>
          <a:xfrm>
            <a:off x="-1" y="0"/>
            <a:ext cx="12192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 name="Picture 2" descr="A picture containing logo">
            <a:extLst>
              <a:ext uri="{FF2B5EF4-FFF2-40B4-BE49-F238E27FC236}">
                <a16:creationId xmlns:a16="http://schemas.microsoft.com/office/drawing/2014/main" id="{9054E908-7AE5-E7F4-8A66-87C3B4C79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0365" y="462316"/>
            <a:ext cx="2161345" cy="1826517"/>
          </a:xfrm>
          <a:prstGeom prst="rect">
            <a:avLst/>
          </a:prstGeom>
        </p:spPr>
      </p:pic>
      <p:pic>
        <p:nvPicPr>
          <p:cNvPr id="5" name="Video 4" title="Diverse group of people">
            <a:hlinkClick r:id="" action="ppaction://media"/>
            <a:extLst>
              <a:ext uri="{FF2B5EF4-FFF2-40B4-BE49-F238E27FC236}">
                <a16:creationId xmlns:a16="http://schemas.microsoft.com/office/drawing/2014/main" id="{774970E7-2DDA-7116-EC0F-324EC18B46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2946" y="462316"/>
            <a:ext cx="4490907" cy="2526135"/>
          </a:xfrm>
          <a:prstGeom prst="rect">
            <a:avLst/>
          </a:prstGeom>
        </p:spPr>
      </p:pic>
      <p:pic>
        <p:nvPicPr>
          <p:cNvPr id="7" name="Picture 6" descr="Tangled multi-colored wire">
            <a:extLst>
              <a:ext uri="{FF2B5EF4-FFF2-40B4-BE49-F238E27FC236}">
                <a16:creationId xmlns:a16="http://schemas.microsoft.com/office/drawing/2014/main" id="{C87C0CA3-C73E-84A9-481C-A5EC9BC3E6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677" y="462316"/>
            <a:ext cx="3785282" cy="2526135"/>
          </a:xfrm>
          <a:prstGeom prst="rect">
            <a:avLst/>
          </a:prstGeom>
        </p:spPr>
      </p:pic>
      <p:sp>
        <p:nvSpPr>
          <p:cNvPr id="8" name="Arrow: Right 7">
            <a:extLst>
              <a:ext uri="{FF2B5EF4-FFF2-40B4-BE49-F238E27FC236}">
                <a16:creationId xmlns:a16="http://schemas.microsoft.com/office/drawing/2014/main" id="{E24BE870-5F7B-C7C1-5D3C-AA7F4925CEAE}"/>
              </a:ext>
            </a:extLst>
          </p:cNvPr>
          <p:cNvSpPr/>
          <p:nvPr/>
        </p:nvSpPr>
        <p:spPr>
          <a:xfrm>
            <a:off x="4614061" y="890942"/>
            <a:ext cx="978408" cy="48463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pic>
        <p:nvPicPr>
          <p:cNvPr id="11" name="Picture 10" descr="Pastel workspace setup">
            <a:extLst>
              <a:ext uri="{FF2B5EF4-FFF2-40B4-BE49-F238E27FC236}">
                <a16:creationId xmlns:a16="http://schemas.microsoft.com/office/drawing/2014/main" id="{B74FD83C-D7B2-1826-80DB-1809A7BF5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451" y="3869550"/>
            <a:ext cx="3785283" cy="2543237"/>
          </a:xfrm>
          <a:prstGeom prst="rect">
            <a:avLst/>
          </a:prstGeom>
        </p:spPr>
      </p:pic>
      <p:pic>
        <p:nvPicPr>
          <p:cNvPr id="13" name="Picture 12" descr="Stressed woman working at home">
            <a:extLst>
              <a:ext uri="{FF2B5EF4-FFF2-40B4-BE49-F238E27FC236}">
                <a16:creationId xmlns:a16="http://schemas.microsoft.com/office/drawing/2014/main" id="{F743F6F3-8387-8A5F-0BA3-EBD287656B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7177" y="3869550"/>
            <a:ext cx="2122848" cy="1415232"/>
          </a:xfrm>
          <a:prstGeom prst="rect">
            <a:avLst/>
          </a:prstGeom>
        </p:spPr>
      </p:pic>
      <p:sp>
        <p:nvSpPr>
          <p:cNvPr id="9" name="Arrow: Right 8">
            <a:extLst>
              <a:ext uri="{FF2B5EF4-FFF2-40B4-BE49-F238E27FC236}">
                <a16:creationId xmlns:a16="http://schemas.microsoft.com/office/drawing/2014/main" id="{406D2E60-D1E9-6ECF-8F3A-A3F93174E17E}"/>
              </a:ext>
            </a:extLst>
          </p:cNvPr>
          <p:cNvSpPr/>
          <p:nvPr/>
        </p:nvSpPr>
        <p:spPr>
          <a:xfrm rot="5400000">
            <a:off x="5972104" y="3210471"/>
            <a:ext cx="978408" cy="48463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pic>
        <p:nvPicPr>
          <p:cNvPr id="15" name="Picture 14" descr="Light bulb on yellow background with sketched light beams and cord">
            <a:extLst>
              <a:ext uri="{FF2B5EF4-FFF2-40B4-BE49-F238E27FC236}">
                <a16:creationId xmlns:a16="http://schemas.microsoft.com/office/drawing/2014/main" id="{86CE9C00-F373-146F-A749-11D9F2CCB3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9833" y="3869550"/>
            <a:ext cx="2088999" cy="1285224"/>
          </a:xfrm>
          <a:prstGeom prst="rect">
            <a:avLst/>
          </a:prstGeom>
        </p:spPr>
      </p:pic>
      <p:pic>
        <p:nvPicPr>
          <p:cNvPr id="17" name="Picture 16" descr="Computer script on a screen">
            <a:extLst>
              <a:ext uri="{FF2B5EF4-FFF2-40B4-BE49-F238E27FC236}">
                <a16:creationId xmlns:a16="http://schemas.microsoft.com/office/drawing/2014/main" id="{9C340AB2-2FC2-4176-178B-EDDC6190DD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37413" y="5393261"/>
            <a:ext cx="1928307" cy="1285224"/>
          </a:xfrm>
          <a:prstGeom prst="rect">
            <a:avLst/>
          </a:prstGeom>
        </p:spPr>
      </p:pic>
      <p:sp>
        <p:nvSpPr>
          <p:cNvPr id="18" name="Arrow: Right 17">
            <a:extLst>
              <a:ext uri="{FF2B5EF4-FFF2-40B4-BE49-F238E27FC236}">
                <a16:creationId xmlns:a16="http://schemas.microsoft.com/office/drawing/2014/main" id="{1DC35E01-8E04-282B-160B-250F13383274}"/>
              </a:ext>
            </a:extLst>
          </p:cNvPr>
          <p:cNvSpPr/>
          <p:nvPr/>
        </p:nvSpPr>
        <p:spPr>
          <a:xfrm>
            <a:off x="7363432" y="3869550"/>
            <a:ext cx="978408" cy="48463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701CE398-299F-B190-F87C-FEE75DF929E0}"/>
              </a:ext>
            </a:extLst>
          </p:cNvPr>
          <p:cNvSpPr/>
          <p:nvPr/>
        </p:nvSpPr>
        <p:spPr>
          <a:xfrm rot="7780727">
            <a:off x="8355452" y="5262333"/>
            <a:ext cx="978408" cy="48463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E40D8808-A701-9FB9-0119-D0D4AFCBBAA8}"/>
              </a:ext>
            </a:extLst>
          </p:cNvPr>
          <p:cNvSpPr/>
          <p:nvPr/>
        </p:nvSpPr>
        <p:spPr>
          <a:xfrm rot="12136769">
            <a:off x="3912912" y="5616436"/>
            <a:ext cx="2846418" cy="484632"/>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B26B2AF8-1EFF-099A-2B08-2E2293F9AC50}"/>
              </a:ext>
            </a:extLst>
          </p:cNvPr>
          <p:cNvSpPr/>
          <p:nvPr/>
        </p:nvSpPr>
        <p:spPr>
          <a:xfrm rot="5400000">
            <a:off x="1363845" y="3208451"/>
            <a:ext cx="978408" cy="484632"/>
          </a:xfrm>
          <a:prstGeom prst="rightArrow">
            <a:avLst/>
          </a:prstGeom>
          <a:solidFill>
            <a:srgbClr val="92D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dirty="0">
              <a:highlight>
                <a:srgbClr val="00FF00"/>
              </a:highlight>
            </a:endParaRPr>
          </a:p>
        </p:txBody>
      </p:sp>
    </p:spTree>
    <p:extLst>
      <p:ext uri="{BB962C8B-B14F-4D97-AF65-F5344CB8AC3E}">
        <p14:creationId xmlns:p14="http://schemas.microsoft.com/office/powerpoint/2010/main" val="428101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19A07-F366-A4C9-B3CA-97C5EB63F369}"/>
              </a:ext>
            </a:extLst>
          </p:cNvPr>
          <p:cNvPicPr>
            <a:picLocks noChangeAspect="1"/>
          </p:cNvPicPr>
          <p:nvPr/>
        </p:nvPicPr>
        <p:blipFill>
          <a:blip r:embed="rId3"/>
          <a:stretch>
            <a:fillRect/>
          </a:stretch>
        </p:blipFill>
        <p:spPr>
          <a:xfrm>
            <a:off x="4732" y="0"/>
            <a:ext cx="12182535" cy="6858000"/>
          </a:xfrm>
          <a:prstGeom prst="rect">
            <a:avLst/>
          </a:prstGeom>
        </p:spPr>
      </p:pic>
      <p:pic>
        <p:nvPicPr>
          <p:cNvPr id="3" name="Picture 2">
            <a:extLst>
              <a:ext uri="{FF2B5EF4-FFF2-40B4-BE49-F238E27FC236}">
                <a16:creationId xmlns:a16="http://schemas.microsoft.com/office/drawing/2014/main" id="{9811513F-6D65-9CC0-0E2F-64F20C026E89}"/>
              </a:ext>
            </a:extLst>
          </p:cNvPr>
          <p:cNvPicPr>
            <a:picLocks noChangeAspect="1"/>
          </p:cNvPicPr>
          <p:nvPr/>
        </p:nvPicPr>
        <p:blipFill>
          <a:blip r:embed="rId4"/>
          <a:stretch>
            <a:fillRect/>
          </a:stretch>
        </p:blipFill>
        <p:spPr>
          <a:xfrm>
            <a:off x="0" y="982834"/>
            <a:ext cx="12192000" cy="4892332"/>
          </a:xfrm>
          <a:prstGeom prst="rect">
            <a:avLst/>
          </a:prstGeom>
        </p:spPr>
      </p:pic>
    </p:spTree>
    <p:extLst>
      <p:ext uri="{BB962C8B-B14F-4D97-AF65-F5344CB8AC3E}">
        <p14:creationId xmlns:p14="http://schemas.microsoft.com/office/powerpoint/2010/main" val="1892407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0F79C-FFF3-7631-5990-45DCC1B3FB9A}"/>
              </a:ext>
            </a:extLst>
          </p:cNvPr>
          <p:cNvPicPr>
            <a:picLocks noChangeAspect="1"/>
          </p:cNvPicPr>
          <p:nvPr/>
        </p:nvPicPr>
        <p:blipFill>
          <a:blip r:embed="rId3"/>
          <a:stretch>
            <a:fillRect/>
          </a:stretch>
        </p:blipFill>
        <p:spPr>
          <a:xfrm>
            <a:off x="4732" y="0"/>
            <a:ext cx="12182535" cy="6858000"/>
          </a:xfrm>
          <a:prstGeom prst="rect">
            <a:avLst/>
          </a:prstGeom>
        </p:spPr>
      </p:pic>
      <p:pic>
        <p:nvPicPr>
          <p:cNvPr id="3" name="Picture 2">
            <a:extLst>
              <a:ext uri="{FF2B5EF4-FFF2-40B4-BE49-F238E27FC236}">
                <a16:creationId xmlns:a16="http://schemas.microsoft.com/office/drawing/2014/main" id="{DD2F8A8C-0E58-111F-6F59-13B0E216A567}"/>
              </a:ext>
            </a:extLst>
          </p:cNvPr>
          <p:cNvPicPr>
            <a:picLocks noChangeAspect="1"/>
          </p:cNvPicPr>
          <p:nvPr/>
        </p:nvPicPr>
        <p:blipFill>
          <a:blip r:embed="rId4"/>
          <a:stretch>
            <a:fillRect/>
          </a:stretch>
        </p:blipFill>
        <p:spPr>
          <a:xfrm>
            <a:off x="534970" y="-1324138"/>
            <a:ext cx="8092270" cy="6889365"/>
          </a:xfrm>
          <a:prstGeom prst="rect">
            <a:avLst/>
          </a:prstGeom>
        </p:spPr>
      </p:pic>
      <p:pic>
        <p:nvPicPr>
          <p:cNvPr id="6" name="Picture 5">
            <a:extLst>
              <a:ext uri="{FF2B5EF4-FFF2-40B4-BE49-F238E27FC236}">
                <a16:creationId xmlns:a16="http://schemas.microsoft.com/office/drawing/2014/main" id="{5A0741E7-F0FF-A9E4-95B8-B206D16186BF}"/>
              </a:ext>
            </a:extLst>
          </p:cNvPr>
          <p:cNvPicPr>
            <a:picLocks noChangeAspect="1"/>
          </p:cNvPicPr>
          <p:nvPr/>
        </p:nvPicPr>
        <p:blipFill>
          <a:blip r:embed="rId5"/>
          <a:stretch>
            <a:fillRect/>
          </a:stretch>
        </p:blipFill>
        <p:spPr>
          <a:xfrm>
            <a:off x="6810703" y="1041369"/>
            <a:ext cx="4987533" cy="3940533"/>
          </a:xfrm>
          <a:prstGeom prst="rect">
            <a:avLst/>
          </a:prstGeom>
        </p:spPr>
      </p:pic>
    </p:spTree>
    <p:extLst>
      <p:ext uri="{BB962C8B-B14F-4D97-AF65-F5344CB8AC3E}">
        <p14:creationId xmlns:p14="http://schemas.microsoft.com/office/powerpoint/2010/main" val="347650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92ED11-149A-9C06-E4D7-2F987D536174}"/>
              </a:ext>
            </a:extLst>
          </p:cNvPr>
          <p:cNvPicPr>
            <a:picLocks noChangeAspect="1"/>
          </p:cNvPicPr>
          <p:nvPr/>
        </p:nvPicPr>
        <p:blipFill>
          <a:blip r:embed="rId3"/>
          <a:stretch>
            <a:fillRect/>
          </a:stretch>
        </p:blipFill>
        <p:spPr>
          <a:xfrm>
            <a:off x="6095" y="0"/>
            <a:ext cx="12179809" cy="6858000"/>
          </a:xfrm>
          <a:prstGeom prst="rect">
            <a:avLst/>
          </a:prstGeom>
        </p:spPr>
      </p:pic>
      <p:pic>
        <p:nvPicPr>
          <p:cNvPr id="3" name="Picture 2">
            <a:extLst>
              <a:ext uri="{FF2B5EF4-FFF2-40B4-BE49-F238E27FC236}">
                <a16:creationId xmlns:a16="http://schemas.microsoft.com/office/drawing/2014/main" id="{09B6C713-024A-5127-3DDF-8C26F4662F5A}"/>
              </a:ext>
            </a:extLst>
          </p:cNvPr>
          <p:cNvPicPr>
            <a:picLocks noChangeAspect="1"/>
          </p:cNvPicPr>
          <p:nvPr/>
        </p:nvPicPr>
        <p:blipFill>
          <a:blip r:embed="rId4"/>
          <a:stretch>
            <a:fillRect/>
          </a:stretch>
        </p:blipFill>
        <p:spPr>
          <a:xfrm>
            <a:off x="0" y="520493"/>
            <a:ext cx="12192000" cy="5817014"/>
          </a:xfrm>
          <a:prstGeom prst="rect">
            <a:avLst/>
          </a:prstGeom>
        </p:spPr>
      </p:pic>
    </p:spTree>
    <p:extLst>
      <p:ext uri="{BB962C8B-B14F-4D97-AF65-F5344CB8AC3E}">
        <p14:creationId xmlns:p14="http://schemas.microsoft.com/office/powerpoint/2010/main" val="16172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75CFF-85A7-27EB-BD4D-F21F477EEC59}"/>
              </a:ext>
            </a:extLst>
          </p:cNvPr>
          <p:cNvPicPr>
            <a:picLocks noChangeAspect="1"/>
          </p:cNvPicPr>
          <p:nvPr/>
        </p:nvPicPr>
        <p:blipFill>
          <a:blip r:embed="rId3"/>
          <a:stretch>
            <a:fillRect/>
          </a:stretch>
        </p:blipFill>
        <p:spPr>
          <a:xfrm>
            <a:off x="6095" y="0"/>
            <a:ext cx="12179809" cy="6858000"/>
          </a:xfrm>
          <a:prstGeom prst="rect">
            <a:avLst/>
          </a:prstGeom>
        </p:spPr>
      </p:pic>
      <p:pic>
        <p:nvPicPr>
          <p:cNvPr id="3" name="Picture 2">
            <a:extLst>
              <a:ext uri="{FF2B5EF4-FFF2-40B4-BE49-F238E27FC236}">
                <a16:creationId xmlns:a16="http://schemas.microsoft.com/office/drawing/2014/main" id="{C411EBA3-CDC0-E71C-7DAC-9D52EF6CC377}"/>
              </a:ext>
            </a:extLst>
          </p:cNvPr>
          <p:cNvPicPr>
            <a:picLocks noChangeAspect="1"/>
          </p:cNvPicPr>
          <p:nvPr/>
        </p:nvPicPr>
        <p:blipFill>
          <a:blip r:embed="rId4"/>
          <a:stretch>
            <a:fillRect/>
          </a:stretch>
        </p:blipFill>
        <p:spPr>
          <a:xfrm>
            <a:off x="0" y="461210"/>
            <a:ext cx="12192000" cy="5935579"/>
          </a:xfrm>
          <a:prstGeom prst="rect">
            <a:avLst/>
          </a:prstGeom>
        </p:spPr>
      </p:pic>
    </p:spTree>
    <p:extLst>
      <p:ext uri="{BB962C8B-B14F-4D97-AF65-F5344CB8AC3E}">
        <p14:creationId xmlns:p14="http://schemas.microsoft.com/office/powerpoint/2010/main" val="3735283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48E95-46C6-F63D-C38E-3B0A5609095F}"/>
              </a:ext>
            </a:extLst>
          </p:cNvPr>
          <p:cNvPicPr>
            <a:picLocks noChangeAspect="1"/>
          </p:cNvPicPr>
          <p:nvPr/>
        </p:nvPicPr>
        <p:blipFill>
          <a:blip r:embed="rId3"/>
          <a:stretch>
            <a:fillRect/>
          </a:stretch>
        </p:blipFill>
        <p:spPr>
          <a:xfrm>
            <a:off x="6095" y="0"/>
            <a:ext cx="12179809" cy="6858000"/>
          </a:xfrm>
          <a:prstGeom prst="rect">
            <a:avLst/>
          </a:prstGeom>
        </p:spPr>
      </p:pic>
      <p:pic>
        <p:nvPicPr>
          <p:cNvPr id="3" name="Picture 2">
            <a:extLst>
              <a:ext uri="{FF2B5EF4-FFF2-40B4-BE49-F238E27FC236}">
                <a16:creationId xmlns:a16="http://schemas.microsoft.com/office/drawing/2014/main" id="{18B245D2-1D48-AFDF-E66F-83B976D0E751}"/>
              </a:ext>
            </a:extLst>
          </p:cNvPr>
          <p:cNvPicPr>
            <a:picLocks noChangeAspect="1"/>
          </p:cNvPicPr>
          <p:nvPr/>
        </p:nvPicPr>
        <p:blipFill>
          <a:blip r:embed="rId4"/>
          <a:stretch>
            <a:fillRect/>
          </a:stretch>
        </p:blipFill>
        <p:spPr>
          <a:xfrm>
            <a:off x="1062554" y="506476"/>
            <a:ext cx="10066892" cy="5845047"/>
          </a:xfrm>
          <a:prstGeom prst="rect">
            <a:avLst/>
          </a:prstGeom>
        </p:spPr>
      </p:pic>
    </p:spTree>
    <p:extLst>
      <p:ext uri="{BB962C8B-B14F-4D97-AF65-F5344CB8AC3E}">
        <p14:creationId xmlns:p14="http://schemas.microsoft.com/office/powerpoint/2010/main" val="2075818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4AD494-A134-9DF8-7DF6-732C54711AD0}"/>
              </a:ext>
            </a:extLst>
          </p:cNvPr>
          <p:cNvPicPr>
            <a:picLocks noChangeAspect="1"/>
          </p:cNvPicPr>
          <p:nvPr/>
        </p:nvPicPr>
        <p:blipFill>
          <a:blip r:embed="rId3"/>
          <a:stretch>
            <a:fillRect/>
          </a:stretch>
        </p:blipFill>
        <p:spPr>
          <a:xfrm>
            <a:off x="6095" y="0"/>
            <a:ext cx="12179809" cy="6858000"/>
          </a:xfrm>
          <a:prstGeom prst="rect">
            <a:avLst/>
          </a:prstGeom>
        </p:spPr>
      </p:pic>
    </p:spTree>
    <p:extLst>
      <p:ext uri="{BB962C8B-B14F-4D97-AF65-F5344CB8AC3E}">
        <p14:creationId xmlns:p14="http://schemas.microsoft.com/office/powerpoint/2010/main" val="59633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539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473</Words>
  <Application>Microsoft Office PowerPoint</Application>
  <PresentationFormat>Widescreen</PresentationFormat>
  <Paragraphs>38</Paragraphs>
  <Slides>11</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Getting started with collaboration on GitHub:   Crunching webinar attendance data with R and Shiny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Grout (MLCSU)</dc:creator>
  <cp:lastModifiedBy>Jacqueline Grout (MLCSU)</cp:lastModifiedBy>
  <cp:revision>4</cp:revision>
  <dcterms:created xsi:type="dcterms:W3CDTF">2022-12-15T22:35:51Z</dcterms:created>
  <dcterms:modified xsi:type="dcterms:W3CDTF">2023-10-02T15:47:15Z</dcterms:modified>
</cp:coreProperties>
</file>